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022" r:id="rId3"/>
    <p:sldId id="258" r:id="rId4"/>
    <p:sldId id="2012" r:id="rId5"/>
    <p:sldId id="2011" r:id="rId6"/>
    <p:sldId id="2013" r:id="rId7"/>
    <p:sldId id="2014" r:id="rId8"/>
    <p:sldId id="2015" r:id="rId9"/>
    <p:sldId id="2016" r:id="rId10"/>
    <p:sldId id="2017" r:id="rId11"/>
    <p:sldId id="2021" r:id="rId12"/>
    <p:sldId id="2019" r:id="rId13"/>
    <p:sldId id="2018" r:id="rId14"/>
    <p:sldId id="2020" r:id="rId15"/>
    <p:sldId id="266" r:id="rId16"/>
    <p:sldId id="2023" r:id="rId17"/>
    <p:sldId id="2024" r:id="rId18"/>
    <p:sldId id="2025" r:id="rId19"/>
    <p:sldId id="2027" r:id="rId20"/>
    <p:sldId id="2026" r:id="rId21"/>
    <p:sldId id="2029" r:id="rId22"/>
    <p:sldId id="2028" r:id="rId2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8" autoAdjust="0"/>
    <p:restoredTop sz="94660"/>
  </p:normalViewPr>
  <p:slideViewPr>
    <p:cSldViewPr snapToGrid="0">
      <p:cViewPr varScale="1">
        <p:scale>
          <a:sx n="238" d="100"/>
          <a:sy n="238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677A4-19C9-2F47-A579-E9A69954A1E1}" type="datetimeFigureOut">
              <a:rPr lang="en-US" smtClean="0"/>
              <a:t>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EB9E2-8EC9-4A41-A875-9A74C42C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mianalysis.com/2023/05/04/google-we-have-no-moat-and-neither/" TargetMode="External"/><Relationship Id="rId2" Type="http://schemas.openxmlformats.org/officeDocument/2006/relationships/hyperlink" Target="https://huggingface.co/blog/open-r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open-r1" TargetMode="External"/><Relationship Id="rId2" Type="http://schemas.openxmlformats.org/officeDocument/2006/relationships/hyperlink" Target="https://aclanthology.org/2025.coling-main.2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commendpapers.xyz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pectives.mvdirona.com/2008/04/diseconomies-of-scal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recommendpapers.xyz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4A92-3CE7-2BC1-1C00-E105C0ED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Use-Driven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3D565-2AC1-F040-8987-890B0AA7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098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AI Solutions Hub: </a:t>
            </a:r>
          </a:p>
          <a:p>
            <a:pPr lvl="1"/>
            <a:r>
              <a:rPr lang="en-GB" dirty="0"/>
              <a:t>Bangor Savings Bank</a:t>
            </a:r>
          </a:p>
          <a:p>
            <a:r>
              <a:rPr lang="en-GB" dirty="0"/>
              <a:t>Research: </a:t>
            </a:r>
          </a:p>
          <a:p>
            <a:pPr lvl="1"/>
            <a:r>
              <a:rPr lang="en-GB" dirty="0"/>
              <a:t>Better Together</a:t>
            </a:r>
          </a:p>
          <a:p>
            <a:pPr lvl="1"/>
            <a:r>
              <a:rPr lang="en-GB" dirty="0"/>
              <a:t>Academic Search</a:t>
            </a:r>
          </a:p>
          <a:p>
            <a:pPr lvl="1"/>
            <a:r>
              <a:rPr lang="en-GB" dirty="0">
                <a:hlinkClick r:id="rId2"/>
              </a:rPr>
              <a:t>http://recommendpapers.xyz</a:t>
            </a:r>
            <a:r>
              <a:rPr lang="en-GB" dirty="0"/>
              <a:t> </a:t>
            </a:r>
          </a:p>
          <a:p>
            <a:pPr lvl="2"/>
            <a:endParaRPr lang="en-GB" dirty="0"/>
          </a:p>
        </p:txBody>
      </p:sp>
      <p:pic>
        <p:nvPicPr>
          <p:cNvPr id="4" name="Picture 3" descr="A blue circle with a white letter b&#10;&#10;AI-generated content may be incorrect.">
            <a:extLst>
              <a:ext uri="{FF2B5EF4-FFF2-40B4-BE49-F238E27FC236}">
                <a16:creationId xmlns:a16="http://schemas.microsoft.com/office/drawing/2014/main" id="{DEFC2678-B005-6DDC-1FCE-B70012A18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427" y="737847"/>
            <a:ext cx="1905682" cy="190568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0FFEA9-07BC-0762-1DAB-926D917E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3257" b="35493"/>
          <a:stretch/>
        </p:blipFill>
        <p:spPr>
          <a:xfrm>
            <a:off x="8054165" y="3224408"/>
            <a:ext cx="3950122" cy="3533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76A33-A9F9-20F3-9BD6-F6F8B6CFF43D}"/>
              </a:ext>
            </a:extLst>
          </p:cNvPr>
          <p:cNvSpPr txBox="1"/>
          <p:nvPr/>
        </p:nvSpPr>
        <p:spPr>
          <a:xfrm>
            <a:off x="8405449" y="229619"/>
            <a:ext cx="3786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Bangor Savings Bank</a:t>
            </a:r>
          </a:p>
        </p:txBody>
      </p:sp>
    </p:spTree>
    <p:extLst>
      <p:ext uri="{BB962C8B-B14F-4D97-AF65-F5344CB8AC3E}">
        <p14:creationId xmlns:p14="http://schemas.microsoft.com/office/powerpoint/2010/main" val="113173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FD18-5B14-6C3E-CA5B-092B8DD6E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3116-2C80-F689-6EEB-F2E1D0B8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Bangor Savings Bank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649E-1E02-F0FD-B396-B001B1154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ea typeface="+mn-lt"/>
                <a:cs typeface="+mn-lt"/>
              </a:rPr>
              <a:t>Task: Describe Customer Segment</a:t>
            </a:r>
          </a:p>
          <a:p>
            <a:r>
              <a:rPr lang="en-GB" dirty="0">
                <a:ea typeface="+mn-lt"/>
                <a:cs typeface="+mn-lt"/>
              </a:rPr>
              <a:t>Inputs: Statistics for Segment A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Income: $120k </a:t>
            </a:r>
            <a:r>
              <a:rPr lang="en-GB" dirty="0" err="1">
                <a:ea typeface="+mn-lt"/>
                <a:cs typeface="+mn-lt"/>
              </a:rPr>
              <a:t>avg</a:t>
            </a:r>
            <a:endParaRPr lang="en-GB" dirty="0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Credit score: 750+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Monthly spend: $3000+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Travel: 40% of spend</a:t>
            </a:r>
            <a:endParaRPr lang="en-GB" dirty="0"/>
          </a:p>
          <a:p>
            <a:r>
              <a:rPr lang="en-US" dirty="0"/>
              <a:t>Output (too many details on 1</a:t>
            </a:r>
            <a:r>
              <a:rPr lang="en-US" baseline="30000" dirty="0"/>
              <a:t>st</a:t>
            </a:r>
            <a:r>
              <a:rPr lang="en-US" dirty="0"/>
              <a:t> iteration)</a:t>
            </a:r>
            <a:r>
              <a:rPr lang="en-GB" dirty="0">
                <a:ea typeface="+mn-lt"/>
                <a:cs typeface="+mn-lt"/>
              </a:rPr>
              <a:t>:</a:t>
            </a:r>
            <a:endParaRPr lang="en-GB" dirty="0"/>
          </a:p>
          <a:p>
            <a:pPr marL="457200" lvl="1" indent="0">
              <a:buNone/>
            </a:pPr>
            <a:r>
              <a:rPr lang="en-GB" i="1" dirty="0">
                <a:ea typeface="+mn-lt"/>
                <a:cs typeface="+mn-lt"/>
              </a:rPr>
              <a:t>This customer segment consists of affluent professionals with excellent credit history who demonstrate consistent high-value spending patterns, particularly in travel-related purchases, indicating a preference for premium travel rewards cards...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913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AB85CA-0238-09DA-B092-2DECA645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 from Bangor Savings Bank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7789FF-B911-BD18-99D6-02F7A88B2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 (too many details)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54C859-BD2E-42A2-2739-E9FEE8B2DC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>
                <a:ea typeface="+mn-lt"/>
                <a:cs typeface="+mn-lt"/>
              </a:rPr>
              <a:t>This customer segment consists of affluent professionals with excellent credit history who demonstrate consistent high-value spending patterns, particularly in travel-related purchases, indicating a preference for premium travel rewards cards...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38C144-C328-1951-C7CB-B8E232406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 (better: less is more)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382774-1E7D-8B50-A5C7-00DD37BBDCD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>
                <a:ea typeface="+mn-lt"/>
                <a:cs typeface="+mn-lt"/>
              </a:rPr>
              <a:t>Frequent traveling professionals with high income and excellent credit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2728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E34B-AF2D-62C1-ACC9-72DD597B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TinyBERT</a:t>
            </a:r>
            <a:r>
              <a:rPr lang="en-GB" dirty="0"/>
              <a:t> Example:</a:t>
            </a:r>
            <a:br>
              <a:rPr lang="en-GB" dirty="0"/>
            </a:br>
            <a:r>
              <a:rPr lang="en-GB" dirty="0"/>
              <a:t>Summary of Summary </a:t>
            </a:r>
            <a:r>
              <a:rPr lang="en-GB" dirty="0">
                <a:sym typeface="Wingdings" pitchFamily="2" charset="2"/>
              </a:rPr>
              <a:t> More High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B302C-64FB-870C-C2EE-813F3AE09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+mn-lt"/>
                <a:cs typeface="+mn-lt"/>
              </a:rPr>
              <a:t>1</a:t>
            </a:r>
            <a:r>
              <a:rPr lang="en-GB" baseline="30000" dirty="0">
                <a:ea typeface="+mn-lt"/>
                <a:cs typeface="+mn-lt"/>
              </a:rPr>
              <a:t>st</a:t>
            </a:r>
            <a:r>
              <a:rPr lang="en-GB" dirty="0">
                <a:ea typeface="+mn-lt"/>
                <a:cs typeface="+mn-lt"/>
              </a:rPr>
              <a:t> Iteration:</a:t>
            </a:r>
          </a:p>
          <a:p>
            <a:pPr lvl="1"/>
            <a:r>
              <a:rPr lang="en-GB" dirty="0">
                <a:ea typeface="+mn-lt"/>
                <a:cs typeface="+mn-lt"/>
              </a:rPr>
              <a:t>Prompt LLM for summary</a:t>
            </a:r>
          </a:p>
          <a:p>
            <a:r>
              <a:rPr lang="en-GB" dirty="0">
                <a:ea typeface="+mn-lt"/>
                <a:cs typeface="+mn-lt"/>
              </a:rPr>
              <a:t>2</a:t>
            </a:r>
            <a:r>
              <a:rPr lang="en-GB" baseline="30000" dirty="0">
                <a:ea typeface="+mn-lt"/>
                <a:cs typeface="+mn-lt"/>
              </a:rPr>
              <a:t>nd</a:t>
            </a:r>
            <a:r>
              <a:rPr lang="en-GB" dirty="0">
                <a:ea typeface="+mn-lt"/>
                <a:cs typeface="+mn-lt"/>
              </a:rPr>
              <a:t> Iteration:</a:t>
            </a:r>
          </a:p>
          <a:p>
            <a:pPr lvl="1"/>
            <a:r>
              <a:rPr lang="en-GB" dirty="0">
                <a:ea typeface="+mn-lt"/>
                <a:cs typeface="+mn-lt"/>
              </a:rPr>
              <a:t>Prompt LLM for summary of previous 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8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2B3DF-6256-0891-0C1C-5579ED94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5BF-207E-152C-F583-6B490E97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TinyBERT</a:t>
            </a:r>
            <a:r>
              <a:rPr lang="en-GB" dirty="0"/>
              <a:t> Example: 1</a:t>
            </a:r>
            <a:r>
              <a:rPr lang="en-GB" baseline="30000" dirty="0"/>
              <a:t>st</a:t>
            </a:r>
            <a:r>
              <a:rPr lang="en-GB" dirty="0"/>
              <a:t> Try (too detailed)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3815B-C71B-8720-7D23-5C6CC73D1F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1323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GB" dirty="0"/>
          </a:p>
          <a:p>
            <a:pPr>
              <a:buAutoNum type="arabicPeriod"/>
            </a:pPr>
            <a:endParaRPr lang="en-GB" dirty="0"/>
          </a:p>
          <a:p>
            <a:pPr>
              <a:buAutoNum type="arabicPeriod"/>
            </a:pPr>
            <a:endParaRPr lang="en-GB" dirty="0"/>
          </a:p>
        </p:txBody>
      </p:sp>
      <p:pic>
        <p:nvPicPr>
          <p:cNvPr id="5" name="Picture 4" descr="A screenshot of a black and white text&#10;&#10;AI-generated content may be incorrect.">
            <a:extLst>
              <a:ext uri="{FF2B5EF4-FFF2-40B4-BE49-F238E27FC236}">
                <a16:creationId xmlns:a16="http://schemas.microsoft.com/office/drawing/2014/main" id="{DC8BC5B2-D8D8-7CC8-DB2F-E77DE317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6" y="1690688"/>
            <a:ext cx="11232932" cy="487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5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5975E-84F2-5FAC-8060-5F22F92E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Summary </a:t>
            </a:r>
            <a:r>
              <a:rPr lang="en-GB" dirty="0">
                <a:sym typeface="Wingdings" pitchFamily="2" charset="2"/>
              </a:rPr>
              <a:t> More High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7E4A8-9C57-218A-B69B-44BF2157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6C4697-7FE3-6AAB-5B45-7CCF317B0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352313-D458-A94A-5A4D-CA5407ACB6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42620"/>
          <a:stretch/>
        </p:blipFill>
        <p:spPr>
          <a:xfrm>
            <a:off x="935057" y="2505075"/>
            <a:ext cx="3547373" cy="1509877"/>
          </a:xfrm>
          <a:prstGeom prst="rect">
            <a:avLst/>
          </a:prstGeom>
        </p:spPr>
      </p:pic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13B638-3013-9DD0-BD88-72A49DE618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56239"/>
          <a:stretch/>
        </p:blipFill>
        <p:spPr>
          <a:xfrm>
            <a:off x="4744381" y="2505074"/>
            <a:ext cx="7338809" cy="2382235"/>
          </a:xfrm>
          <a:prstGeom prst="rect">
            <a:avLst/>
          </a:prstGeom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68A6202-1D22-04C1-1505-5EBD397A9134}"/>
              </a:ext>
            </a:extLst>
          </p:cNvPr>
          <p:cNvSpPr txBox="1">
            <a:spLocks/>
          </p:cNvSpPr>
          <p:nvPr/>
        </p:nvSpPr>
        <p:spPr>
          <a:xfrm>
            <a:off x="494567" y="4739052"/>
            <a:ext cx="11277600" cy="1895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</p:spTree>
    <p:extLst>
      <p:ext uri="{BB962C8B-B14F-4D97-AF65-F5344CB8AC3E}">
        <p14:creationId xmlns:p14="http://schemas.microsoft.com/office/powerpoint/2010/main" val="360219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74A6-808F-964D-518A-A2490DFE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more opportunities…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0142-FA11-98FE-49C1-F1C2257DF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/>
              <a:t>Evity</a:t>
            </a:r>
            <a:r>
              <a:rPr lang="en-GB" dirty="0"/>
              <a:t>/RAG Evaluation: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/>
              <a:t>Existing RAG evaluation frameworks fail with instruction-giving tasks </a:t>
            </a:r>
            <a:endParaRPr lang="en-US" dirty="0"/>
          </a:p>
          <a:p>
            <a:r>
              <a:rPr lang="en-GB" dirty="0"/>
              <a:t>Zotero/Question </a:t>
            </a:r>
            <a:r>
              <a:rPr lang="en-GB" dirty="0">
                <a:ea typeface="+mn-lt"/>
                <a:cs typeface="+mn-lt"/>
              </a:rPr>
              <a:t>Deduplication</a:t>
            </a:r>
            <a:r>
              <a:rPr lang="en-GB" dirty="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/>
              <a:t>How do we know how many unique questions are being asked in a forum?</a:t>
            </a:r>
          </a:p>
          <a:p>
            <a:r>
              <a:rPr lang="en-GB" dirty="0"/>
              <a:t>Bangor Savings Bank/Document Parsing: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/>
              <a:t>How can we detect when required information is in figures?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30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7DFBD-55A1-B2C0-F83C-3AAAB3E6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ADE5-111F-AFEE-AB67-7ECF07B9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814" y="525517"/>
            <a:ext cx="2251312" cy="909145"/>
          </a:xfrm>
        </p:spPr>
        <p:txBody>
          <a:bodyPr>
            <a:noAutofit/>
          </a:bodyPr>
          <a:lstStyle/>
          <a:p>
            <a:r>
              <a:rPr lang="en-GB" sz="3200" dirty="0"/>
              <a:t>Conclusions</a:t>
            </a:r>
          </a:p>
        </p:txBody>
      </p:sp>
      <p:pic>
        <p:nvPicPr>
          <p:cNvPr id="4" name="Content Placeholder 3" descr="A paper with text on it&#10;&#10;AI-generated content may be incorrect.">
            <a:extLst>
              <a:ext uri="{FF2B5EF4-FFF2-40B4-BE49-F238E27FC236}">
                <a16:creationId xmlns:a16="http://schemas.microsoft.com/office/drawing/2014/main" id="{E226E914-90FA-6376-767E-1B8FBAFA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64" y="451945"/>
            <a:ext cx="9575553" cy="6319865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F431E2D-6B90-BB37-857D-0C093C33C67D}"/>
              </a:ext>
            </a:extLst>
          </p:cNvPr>
          <p:cNvSpPr/>
          <p:nvPr/>
        </p:nvSpPr>
        <p:spPr>
          <a:xfrm>
            <a:off x="9567570" y="2728488"/>
            <a:ext cx="2251311" cy="520459"/>
          </a:xfrm>
          <a:prstGeom prst="wedgeRoundRectCallout">
            <a:avLst>
              <a:gd name="adj1" fmla="val -81773"/>
              <a:gd name="adj2" fmla="val 764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47126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4083-0375-EA9E-8C19-84AF261B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Seek: Open/Closed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AEA7B-7561-4E66-C8E3-BFDEAF86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https://huggingface.co/blog/open-r1</a:t>
            </a:r>
            <a:r>
              <a:rPr lang="en-US" dirty="0"/>
              <a:t> </a:t>
            </a:r>
          </a:p>
          <a:p>
            <a:r>
              <a:rPr lang="en-US" i="0" dirty="0">
                <a:effectLst/>
                <a:latin typeface="Inter"/>
              </a:rPr>
              <a:t>Google (2020s) “We Have No Moat, And Neither Does OpenAI”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https://semianalysis.com/2023/05/04/google-we-have-no-moat-and-neither/</a:t>
            </a:r>
            <a:r>
              <a:rPr lang="en-US" dirty="0"/>
              <a:t> </a:t>
            </a:r>
          </a:p>
          <a:p>
            <a:r>
              <a:rPr lang="en-US" dirty="0"/>
              <a:t>Microsoft (2000s): </a:t>
            </a:r>
          </a:p>
          <a:p>
            <a:pPr lvl="1"/>
            <a:r>
              <a:rPr lang="en-US" dirty="0"/>
              <a:t>How can we sell windows when Linux is free?</a:t>
            </a:r>
          </a:p>
          <a:p>
            <a:r>
              <a:rPr lang="en-US" dirty="0"/>
              <a:t>At Bell Labs (1990s):</a:t>
            </a:r>
          </a:p>
          <a:p>
            <a:pPr lvl="1"/>
            <a:r>
              <a:rPr lang="en-US" dirty="0"/>
              <a:t>Unix business couldn’t imagine that Stallman could compete with them, </a:t>
            </a:r>
          </a:p>
          <a:p>
            <a:pPr lvl="1"/>
            <a:r>
              <a:rPr lang="en-US" dirty="0"/>
              <a:t>but I wasn’t so sure (I knew Stallman at MIT in 1970s)</a:t>
            </a:r>
          </a:p>
          <a:p>
            <a:r>
              <a:rPr lang="en-US" dirty="0"/>
              <a:t>The Bomb: Classify it (or share for treaties)</a:t>
            </a:r>
          </a:p>
          <a:p>
            <a:pPr lvl="1"/>
            <a:r>
              <a:rPr lang="en-US" dirty="0"/>
              <a:t>NVIDIA: Protect it (or blow it up)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963993-A8C7-C7E7-6C5D-35393B0D6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48" y="75538"/>
            <a:ext cx="4860758" cy="209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81425-8A0E-B0BB-824F-99952AF1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852" y="4812632"/>
            <a:ext cx="1791369" cy="179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8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4103-7435-310D-844D-FA1C6F41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Seek: Economies of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17B9E-DDCC-CEA5-0CD9-51577B77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companies are </a:t>
            </a:r>
            <a:r>
              <a:rPr lang="en-US"/>
              <a:t>betting on </a:t>
            </a:r>
            <a:r>
              <a:rPr lang="en-US" dirty="0"/>
              <a:t>bigger models</a:t>
            </a:r>
          </a:p>
          <a:p>
            <a:pPr lvl="1"/>
            <a:r>
              <a:rPr lang="en-US" dirty="0"/>
              <a:t>Bigger models are better (on many benchmarks)</a:t>
            </a:r>
          </a:p>
          <a:p>
            <a:pPr lvl="1"/>
            <a:r>
              <a:rPr lang="en-US" dirty="0"/>
              <a:t>Bigger: parameters, data, cost</a:t>
            </a:r>
          </a:p>
          <a:p>
            <a:r>
              <a:rPr lang="en-US" dirty="0"/>
              <a:t>But </a:t>
            </a:r>
            <a:r>
              <a:rPr lang="en-US" dirty="0" err="1"/>
              <a:t>TinyBERT</a:t>
            </a:r>
            <a:r>
              <a:rPr lang="en-US" dirty="0"/>
              <a:t> is smaller, faster, cheaper</a:t>
            </a:r>
          </a:p>
          <a:p>
            <a:pPr lvl="1"/>
            <a:r>
              <a:rPr lang="en-US" dirty="0"/>
              <a:t>and almost as good</a:t>
            </a:r>
          </a:p>
          <a:p>
            <a:r>
              <a:rPr lang="en-US" dirty="0"/>
              <a:t>There have to be lots of ways to do almost as well…</a:t>
            </a:r>
          </a:p>
          <a:p>
            <a:r>
              <a:rPr lang="en-US" dirty="0"/>
              <a:t>Big capital-intensive investments:</a:t>
            </a:r>
          </a:p>
          <a:p>
            <a:pPr lvl="1"/>
            <a:r>
              <a:rPr lang="en-US" dirty="0"/>
              <a:t>Assets or Liabilities?</a:t>
            </a:r>
          </a:p>
        </p:txBody>
      </p:sp>
    </p:spTree>
    <p:extLst>
      <p:ext uri="{BB962C8B-B14F-4D97-AF65-F5344CB8AC3E}">
        <p14:creationId xmlns:p14="http://schemas.microsoft.com/office/powerpoint/2010/main" val="101879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043E-8D61-AE1D-5F14-7BF0C4E1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Diseconomy of Scale (from 1980s)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1995-11A7-E119-DFE2-3CB17FE5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Thinking Machines</a:t>
            </a:r>
          </a:p>
          <a:p>
            <a:pPr lvl="1"/>
            <a:r>
              <a:rPr lang="en-US" dirty="0"/>
              <a:t>Though they were competing with Cray (supercomputers)</a:t>
            </a:r>
          </a:p>
          <a:p>
            <a:pPr lvl="1"/>
            <a:r>
              <a:rPr lang="en-US" dirty="0"/>
              <a:t>But they were losing to PCs (less than a minicomputer)</a:t>
            </a:r>
          </a:p>
          <a:p>
            <a:r>
              <a:rPr lang="en-US" dirty="0"/>
              <a:t>Danny Hillis (classmate of mine and student of Minsky)</a:t>
            </a:r>
          </a:p>
          <a:p>
            <a:pPr lvl="1"/>
            <a:r>
              <a:rPr lang="en-US" dirty="0"/>
              <a:t>discovered smaller computers (PCs) are faster, cheaper and better </a:t>
            </a:r>
          </a:p>
          <a:p>
            <a:pPr lvl="1"/>
            <a:r>
              <a:rPr lang="en-US" dirty="0"/>
              <a:t>than supercomputers</a:t>
            </a:r>
          </a:p>
          <a:p>
            <a:r>
              <a:rPr lang="en-US" dirty="0"/>
              <a:t>I asked economists at Bell Labs about this and they responded:</a:t>
            </a:r>
          </a:p>
          <a:p>
            <a:pPr lvl="1"/>
            <a:r>
              <a:rPr lang="en-US" dirty="0"/>
              <a:t>Scale: </a:t>
            </a:r>
          </a:p>
          <a:p>
            <a:pPr lvl="2"/>
            <a:r>
              <a:rPr lang="en-US" dirty="0"/>
              <a:t>Size of market</a:t>
            </a:r>
          </a:p>
          <a:p>
            <a:pPr lvl="2"/>
            <a:r>
              <a:rPr lang="en-US" dirty="0"/>
              <a:t>Not size of computer</a:t>
            </a:r>
          </a:p>
          <a:p>
            <a:r>
              <a:rPr lang="en-US" dirty="0"/>
              <a:t>Lesson of today:</a:t>
            </a:r>
          </a:p>
          <a:p>
            <a:pPr lvl="1"/>
            <a:r>
              <a:rPr lang="en-US" dirty="0"/>
              <a:t>Phones will be faster, cheaper and better than data centers</a:t>
            </a:r>
          </a:p>
          <a:p>
            <a:pPr lvl="1"/>
            <a:r>
              <a:rPr lang="en-US" dirty="0"/>
              <a:t>in terms of crunch per dollar</a:t>
            </a:r>
          </a:p>
        </p:txBody>
      </p:sp>
    </p:spTree>
    <p:extLst>
      <p:ext uri="{BB962C8B-B14F-4D97-AF65-F5344CB8AC3E}">
        <p14:creationId xmlns:p14="http://schemas.microsoft.com/office/powerpoint/2010/main" val="23925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CEE7-0830-9678-CF69-F966AD9D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had planned to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45CC3-4EC1-66C6-AC4D-53AA7112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Is Peer-Reviewing Worth the Effort?</a:t>
            </a:r>
          </a:p>
          <a:p>
            <a:pPr lvl="1"/>
            <a:r>
              <a:rPr lang="en-US" dirty="0">
                <a:hlinkClick r:id="rId2"/>
              </a:rPr>
              <a:t>https://aclanthology.org/2025.coling-main.242/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have complained about reviewing in the past</a:t>
            </a:r>
          </a:p>
          <a:p>
            <a:pPr lvl="2"/>
            <a:r>
              <a:rPr lang="en-US" dirty="0"/>
              <a:t>But this time, we offer a constructive proposal to address challenges (scale)</a:t>
            </a:r>
          </a:p>
          <a:p>
            <a:pPr lvl="2"/>
            <a:r>
              <a:rPr lang="en-US" dirty="0"/>
              <a:t>Too many submissions / Too few qualified reviewers</a:t>
            </a:r>
          </a:p>
          <a:p>
            <a:r>
              <a:rPr lang="en-US" dirty="0"/>
              <a:t>Indonesian (and collaboration with Singapore)</a:t>
            </a:r>
          </a:p>
          <a:p>
            <a:r>
              <a:rPr lang="en-US" dirty="0"/>
              <a:t>Sam asked me to talk about </a:t>
            </a:r>
            <a:r>
              <a:rPr lang="en-US" dirty="0">
                <a:hlinkClick r:id="rId3"/>
              </a:rPr>
              <a:t>https://huggingface.co/blog/open-r1</a:t>
            </a:r>
            <a:r>
              <a:rPr lang="en-US" dirty="0"/>
              <a:t> </a:t>
            </a:r>
          </a:p>
          <a:p>
            <a:r>
              <a:rPr lang="en-US" dirty="0"/>
              <a:t>Data Centers (clouds) are </a:t>
            </a:r>
            <a:r>
              <a:rPr lang="en-US" b="1" i="1" dirty="0">
                <a:solidFill>
                  <a:srgbClr val="FF0000"/>
                </a:solidFill>
              </a:rPr>
              <a:t>so</a:t>
            </a:r>
            <a:r>
              <a:rPr lang="en-US" i="1" dirty="0"/>
              <a:t> </a:t>
            </a:r>
            <a:r>
              <a:rPr lang="en-US" dirty="0"/>
              <a:t>last century</a:t>
            </a:r>
          </a:p>
          <a:p>
            <a:pPr lvl="1"/>
            <a:r>
              <a:rPr lang="en-US" dirty="0"/>
              <a:t>Sharing is more expensive than commodity hardware</a:t>
            </a:r>
          </a:p>
          <a:p>
            <a:pPr lvl="2"/>
            <a:r>
              <a:rPr lang="en-US" dirty="0"/>
              <a:t>Moved </a:t>
            </a:r>
            <a:r>
              <a:rPr lang="en-US" dirty="0">
                <a:hlinkClick r:id="rId4"/>
              </a:rPr>
              <a:t>http://recommendpapers.xyz</a:t>
            </a:r>
            <a:r>
              <a:rPr lang="en-US" dirty="0"/>
              <a:t> from AWS to a commodity box in my house</a:t>
            </a:r>
          </a:p>
          <a:p>
            <a:pPr lvl="1"/>
            <a:r>
              <a:rPr lang="en-US" dirty="0"/>
              <a:t>Lesson Learned: Edge is Cheaper, Bigger and Better</a:t>
            </a:r>
          </a:p>
          <a:p>
            <a:pPr lvl="2"/>
            <a:r>
              <a:rPr lang="en-US" dirty="0"/>
              <a:t>Cheaper: $700 (no monthly bills)</a:t>
            </a:r>
          </a:p>
          <a:p>
            <a:pPr lvl="2"/>
            <a:r>
              <a:rPr lang="en-US" dirty="0"/>
              <a:t>Bigger: 24 TBs (with option to expand @ $10/TB)</a:t>
            </a:r>
          </a:p>
          <a:p>
            <a:pPr lvl="2"/>
            <a:r>
              <a:rPr lang="en-US" dirty="0"/>
              <a:t>Better: It is </a:t>
            </a:r>
            <a:r>
              <a:rPr lang="en-US" i="1" dirty="0"/>
              <a:t>all</a:t>
            </a:r>
            <a:r>
              <a:rPr lang="en-US" dirty="0"/>
              <a:t> mine (no need to share; no tickets)</a:t>
            </a:r>
          </a:p>
          <a:p>
            <a:pPr lvl="1"/>
            <a:r>
              <a:rPr lang="en-US" dirty="0"/>
              <a:t>GPUs are coming to a home/phone near you</a:t>
            </a:r>
          </a:p>
        </p:txBody>
      </p:sp>
    </p:spTree>
    <p:extLst>
      <p:ext uri="{BB962C8B-B14F-4D97-AF65-F5344CB8AC3E}">
        <p14:creationId xmlns:p14="http://schemas.microsoft.com/office/powerpoint/2010/main" val="9212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4D71767D-5D48-3B64-62D0-E95AFC1334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1" y="1087688"/>
            <a:ext cx="11867077" cy="5024353"/>
          </a:xfrm>
        </p:spPr>
      </p:pic>
    </p:spTree>
    <p:extLst>
      <p:ext uri="{BB962C8B-B14F-4D97-AF65-F5344CB8AC3E}">
        <p14:creationId xmlns:p14="http://schemas.microsoft.com/office/powerpoint/2010/main" val="243536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279789-AA3E-5A3D-2036-A9CAA9D0D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" y="390316"/>
            <a:ext cx="12065433" cy="5866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E5078E-FD83-EAE2-006D-98C86CF79EA5}"/>
              </a:ext>
            </a:extLst>
          </p:cNvPr>
          <p:cNvSpPr txBox="1"/>
          <p:nvPr/>
        </p:nvSpPr>
        <p:spPr>
          <a:xfrm>
            <a:off x="5011368" y="232247"/>
            <a:ext cx="711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https://perspectives.mvdirona.com/2008/04/diseconomies-of-scale/</a:t>
            </a:r>
            <a:r>
              <a:rPr lang="en-US" dirty="0"/>
              <a:t> </a:t>
            </a:r>
          </a:p>
        </p:txBody>
      </p:sp>
      <p:pic>
        <p:nvPicPr>
          <p:cNvPr id="7" name="Picture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4FAAE3E-4441-B30E-69B7-B66AA2EAC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8" y="3483810"/>
            <a:ext cx="7772400" cy="302401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E09A67-F99B-2723-43EF-4E632ADE0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095" y="648368"/>
            <a:ext cx="2236537" cy="223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33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cument with text and numbers&#10;&#10;AI-generated content may be incorrect.">
            <a:extLst>
              <a:ext uri="{FF2B5EF4-FFF2-40B4-BE49-F238E27FC236}">
                <a16:creationId xmlns:a16="http://schemas.microsoft.com/office/drawing/2014/main" id="{9384BFAE-933C-D8F2-E55A-D646AA5D8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0575" cy="73176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5E784-2F9C-5485-4CA2-1D704600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810" y="80545"/>
            <a:ext cx="2405982" cy="240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6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D5B-C32F-674A-6C51-02CAFA9E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814" y="525517"/>
            <a:ext cx="2251312" cy="909145"/>
          </a:xfrm>
        </p:spPr>
        <p:txBody>
          <a:bodyPr>
            <a:noAutofit/>
          </a:bodyPr>
          <a:lstStyle/>
          <a:p>
            <a:r>
              <a:rPr lang="en-GB" sz="3200" dirty="0"/>
              <a:t>Use-Driven Research</a:t>
            </a:r>
          </a:p>
        </p:txBody>
      </p:sp>
      <p:pic>
        <p:nvPicPr>
          <p:cNvPr id="4" name="Content Placeholder 3" descr="A paper with text on it&#10;&#10;AI-generated content may be incorrect.">
            <a:extLst>
              <a:ext uri="{FF2B5EF4-FFF2-40B4-BE49-F238E27FC236}">
                <a16:creationId xmlns:a16="http://schemas.microsoft.com/office/drawing/2014/main" id="{95019AA1-5FBF-F354-BF81-755A64DC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64" y="451945"/>
            <a:ext cx="9575553" cy="6319865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EAD5BE7-6491-FC5B-BAFE-678B9B616120}"/>
              </a:ext>
            </a:extLst>
          </p:cNvPr>
          <p:cNvSpPr/>
          <p:nvPr/>
        </p:nvSpPr>
        <p:spPr>
          <a:xfrm>
            <a:off x="9567570" y="2728488"/>
            <a:ext cx="2251311" cy="520459"/>
          </a:xfrm>
          <a:prstGeom prst="wedgeRoundRectCallout">
            <a:avLst>
              <a:gd name="adj1" fmla="val -81773"/>
              <a:gd name="adj2" fmla="val 764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38581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7E68-ACAC-2E71-0B1D-50339861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  <a:br>
              <a:rPr lang="en-US" dirty="0"/>
            </a:br>
            <a:r>
              <a:rPr lang="en-US" dirty="0"/>
              <a:t>Query: BERT paper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8C60F9-3AE8-B821-FF05-D1BE03BE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73" y="1690687"/>
            <a:ext cx="9283212" cy="586731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DF2056-3539-FC9E-70B5-F4B9E60AC35F}"/>
              </a:ext>
            </a:extLst>
          </p:cNvPr>
          <p:cNvSpPr/>
          <p:nvPr/>
        </p:nvSpPr>
        <p:spPr>
          <a:xfrm>
            <a:off x="990227" y="2782765"/>
            <a:ext cx="4909412" cy="29893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F7E13-A931-09AB-A911-6E8BA420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7F361-22E4-5844-966A-17A37F27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1C68-A166-AA8E-D9B7-D4FB5C15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D49A17-D675-B79E-D53E-3DD00E4B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57" b="35493"/>
          <a:stretch/>
        </p:blipFill>
        <p:spPr>
          <a:xfrm>
            <a:off x="8954475" y="549791"/>
            <a:ext cx="3066566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8C19EB-C070-06A3-FCDA-65FD71192C6C}"/>
              </a:ext>
            </a:extLst>
          </p:cNvPr>
          <p:cNvSpPr txBox="1"/>
          <p:nvPr/>
        </p:nvSpPr>
        <p:spPr>
          <a:xfrm>
            <a:off x="8880951" y="180459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http://recommendpapers.xyz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50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1B9C23-73F1-6BB1-08CD-5C1B5175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237638"/>
            <a:ext cx="1931377" cy="2738558"/>
          </a:xfrm>
        </p:spPr>
        <p:txBody>
          <a:bodyPr>
            <a:noAutofit/>
          </a:bodyPr>
          <a:lstStyle/>
          <a:p>
            <a:r>
              <a:rPr lang="en-US" sz="3200" dirty="0"/>
              <a:t>Snippet from Semantic Scholar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634527-2F9C-F595-9527-80C557B4FAF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133747" y="188544"/>
            <a:ext cx="10058253" cy="6388101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5B0EFA-586E-1C39-D9A3-E06E9B1D5B94}"/>
              </a:ext>
            </a:extLst>
          </p:cNvPr>
          <p:cNvSpPr/>
          <p:nvPr/>
        </p:nvSpPr>
        <p:spPr>
          <a:xfrm>
            <a:off x="8901690" y="519602"/>
            <a:ext cx="3221437" cy="2803890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2AB4018-BD15-411C-8DF0-EFE8B97C7920}"/>
              </a:ext>
            </a:extLst>
          </p:cNvPr>
          <p:cNvSpPr/>
          <p:nvPr/>
        </p:nvSpPr>
        <p:spPr>
          <a:xfrm>
            <a:off x="10512408" y="3960320"/>
            <a:ext cx="1147396" cy="563809"/>
          </a:xfrm>
          <a:prstGeom prst="wedgeRoundRectCallout">
            <a:avLst>
              <a:gd name="adj1" fmla="val 7989"/>
              <a:gd name="adj2" fmla="val -147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7D720-53A0-5E97-D576-FF1B66CB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E9BCB-10D4-05C7-12A1-84E6CE09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09ED0-D5EA-A899-DDBA-FDB1435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AADBC-A3E3-0B88-8859-A0AC9AB1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really want to ask this paper?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0564D-4BF2-BCD4-7D5F-23F3C58A5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does </a:t>
            </a:r>
            <a:r>
              <a:rPr lang="en-US" i="1" dirty="0"/>
              <a:t>this</a:t>
            </a:r>
            <a:r>
              <a:rPr lang="en-US" dirty="0"/>
              <a:t> paper compare with </a:t>
            </a:r>
            <a:r>
              <a:rPr lang="en-US" i="1" dirty="0"/>
              <a:t>that</a:t>
            </a:r>
            <a:r>
              <a:rPr lang="en-US" dirty="0"/>
              <a:t> paper?</a:t>
            </a:r>
          </a:p>
          <a:p>
            <a:pPr lvl="1"/>
            <a:r>
              <a:rPr lang="en-US" dirty="0"/>
              <a:t>What do they have in common?</a:t>
            </a:r>
          </a:p>
          <a:p>
            <a:pPr lvl="1"/>
            <a:r>
              <a:rPr lang="en-US" dirty="0"/>
              <a:t>How do they differ?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</a:t>
            </a:r>
          </a:p>
          <a:p>
            <a:pPr lvl="2"/>
            <a:r>
              <a:rPr lang="en-US" dirty="0"/>
              <a:t>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</a:t>
            </a:r>
          </a:p>
          <a:p>
            <a:pPr lvl="1"/>
            <a:r>
              <a:rPr lang="en-US" dirty="0"/>
              <a:t>and almost as good</a:t>
            </a:r>
          </a:p>
          <a:p>
            <a:pPr lvl="1"/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7D2292-055B-83A5-6011-014FDA7E48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9146" b="50826"/>
          <a:stretch/>
        </p:blipFill>
        <p:spPr>
          <a:xfrm>
            <a:off x="6242537" y="1839599"/>
            <a:ext cx="4497267" cy="45512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0D25-34DE-9BBE-8CBD-37CAD642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33E3F-34B3-91FB-FC3C-68F4C31A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7C42-E5E3-D12B-4A48-86D6E3BD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09E6-B0D8-A328-9212-55889A3C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BERT compare with </a:t>
            </a:r>
            <a:r>
              <a:rPr lang="en-US" dirty="0" err="1"/>
              <a:t>TinyBERT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C0EC02-38F0-BE06-02B1-4C3823AB76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925" y="1360976"/>
            <a:ext cx="11386055" cy="33165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F375B9-93C8-164E-783B-F51FA72DB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67" y="4739052"/>
            <a:ext cx="11277600" cy="1895109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19E5F29-ABC8-E131-C08A-9DE39D0027D1}"/>
              </a:ext>
            </a:extLst>
          </p:cNvPr>
          <p:cNvSpPr/>
          <p:nvPr/>
        </p:nvSpPr>
        <p:spPr>
          <a:xfrm>
            <a:off x="9438290" y="3409383"/>
            <a:ext cx="2623770" cy="613452"/>
          </a:xfrm>
          <a:prstGeom prst="wedgeRoundRectCallout">
            <a:avLst>
              <a:gd name="adj1" fmla="val -74844"/>
              <a:gd name="adj2" fmla="val 627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Too many details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EA73-E113-180D-8D2B-084E4F8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098-641D-7DD9-36C0-FD7E96B8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3EBF8-2EA2-CA58-9AC0-6E61CFF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88BFB-C56D-DFC4-96B8-F9FF1215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2BF4-D415-FA8C-B33A-F4E869A0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BERT compare with </a:t>
            </a:r>
            <a:r>
              <a:rPr lang="en-US" dirty="0" err="1"/>
              <a:t>TinyBERT</a:t>
            </a:r>
            <a:r>
              <a:rPr lang="en-US" dirty="0"/>
              <a:t>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F1B8C-3692-A70A-A057-10DC0EB45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67" y="4739052"/>
            <a:ext cx="11277600" cy="1895109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E2AB0-710F-6E4B-D179-FECFB048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7E7DF-0BB2-8A96-D4A3-E2EFA1CD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AA65A-2E87-DCD8-B859-B30EB50B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8A173A-19E7-29F2-1DFC-40E511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167" b="5965"/>
          <a:stretch/>
        </p:blipFill>
        <p:spPr>
          <a:xfrm>
            <a:off x="-133141" y="1587172"/>
            <a:ext cx="12546186" cy="212728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F756E1B-499C-8638-E900-7277C512D215}"/>
              </a:ext>
            </a:extLst>
          </p:cNvPr>
          <p:cNvSpPr/>
          <p:nvPr/>
        </p:nvSpPr>
        <p:spPr>
          <a:xfrm>
            <a:off x="9627135" y="3573310"/>
            <a:ext cx="2117940" cy="456913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Peter Vickers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296FF39-2500-6838-11E5-10B9C2315C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6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B835-1837-C646-F67D-D227B76D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Peter do what he did?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0C6D58-74BA-D416-A10E-EA3C9FAB9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experience</a:t>
            </a:r>
          </a:p>
          <a:p>
            <a:pPr lvl="1"/>
            <a:r>
              <a:rPr lang="en-US" dirty="0"/>
              <a:t>Gained from Bangor Saving Bank engagement</a:t>
            </a:r>
          </a:p>
          <a:p>
            <a:r>
              <a:rPr lang="en-US" dirty="0"/>
              <a:t>Key Insight</a:t>
            </a:r>
          </a:p>
          <a:p>
            <a:pPr lvl="1"/>
            <a:r>
              <a:rPr lang="en-US" dirty="0"/>
              <a:t>Bots return too many details on first iteration</a:t>
            </a:r>
          </a:p>
          <a:p>
            <a:pPr lvl="1"/>
            <a:r>
              <a:rPr lang="en-US" dirty="0"/>
              <a:t>But less so on second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0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5127</TotalTime>
  <Words>950</Words>
  <Application>Microsoft Macintosh PowerPoint</Application>
  <PresentationFormat>Widescreen</PresentationFormat>
  <Paragraphs>146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Inter</vt:lpstr>
      <vt:lpstr>Wingdings</vt:lpstr>
      <vt:lpstr>office theme</vt:lpstr>
      <vt:lpstr>Use-Driven Research</vt:lpstr>
      <vt:lpstr>Stuff I had planned to talk about</vt:lpstr>
      <vt:lpstr>Use-Driven Research</vt:lpstr>
      <vt:lpstr>Recommendations: Query: BERT paper</vt:lpstr>
      <vt:lpstr>Snippet from Semantic Scholar</vt:lpstr>
      <vt:lpstr>What do I really want to ask this paper?</vt:lpstr>
      <vt:lpstr>How does BERT compare with TinyBERT?</vt:lpstr>
      <vt:lpstr>How does BERT compare with TinyBERT?</vt:lpstr>
      <vt:lpstr>How did Peter do what he did?</vt:lpstr>
      <vt:lpstr>Bangor Savings Bank Example</vt:lpstr>
      <vt:lpstr>Lesson Learned from Bangor Savings Bank</vt:lpstr>
      <vt:lpstr>TinyBERT Example: Summary of Summary  More High Level</vt:lpstr>
      <vt:lpstr>TinyBERT Example: 1st Try (too detailed)</vt:lpstr>
      <vt:lpstr>Summary of Summary  More High Level</vt:lpstr>
      <vt:lpstr>Many more opportunities…</vt:lpstr>
      <vt:lpstr>Conclusions</vt:lpstr>
      <vt:lpstr>Deep Seek: Open/Closed</vt:lpstr>
      <vt:lpstr>Deep Seek: Economies of Scale</vt:lpstr>
      <vt:lpstr>Diseconomy of Scale (from 1980s)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Kenneth Church</cp:lastModifiedBy>
  <cp:revision>288</cp:revision>
  <dcterms:created xsi:type="dcterms:W3CDTF">2025-01-24T04:17:11Z</dcterms:created>
  <dcterms:modified xsi:type="dcterms:W3CDTF">2025-01-28T14:57:33Z</dcterms:modified>
</cp:coreProperties>
</file>